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0688638" cy="7562850"/>
  <p:notesSz cx="6858000" cy="9144000"/>
  <p:defaultTextStyle>
    <a:defPPr>
      <a:defRPr lang="fr-FR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14" y="-192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1EDCA88-99A8-4D47-87F9-BFDD2ED02B08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21DB089-6192-4315-B6A8-352BBF5403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790AFB-4A0A-4BE5-9E04-9133C588BF26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683837-6B29-4EFC-8757-F4CED569A7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631D-47C4-493A-B6CE-9F3DBE8DF34E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2638-8478-4F14-B436-4F80CA684D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6A3D-96C0-40CC-826C-A3FE430165A0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79C3-F918-45CE-B13C-ABC8EDF462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9037-CEFD-4C89-8C5F-47F6E554F35C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165B-3705-4C43-BC15-3659BD4CC0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7DBC-F327-4124-87F1-A3920C639109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C673-E632-4F7C-B3D0-3980B84683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FE82-37F8-4A2E-ADC7-6A62F4DDC76C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6ADF-EFCF-4AE6-9775-05B14903CB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4133-329B-4D8A-86F8-49BDA31ACF80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8A37-878D-41C6-8AB7-B56AB5B92F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CBFB-0B00-4179-84D9-E84AC3C39594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87A8-6152-4E01-A515-A7BB01ADE0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ABA9-5FF8-4F20-9DE1-72BAEE8DC1D0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ABD3-F0A9-4771-95E5-7F3E425DF7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9538-46F7-4A44-B6B6-3F47B5546D93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A6AF-5D87-4ACA-8EE3-CBFF0A2AD5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4D42-BEEF-41A5-8F01-03CB404E5EC3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276E-F60E-48B9-9E54-1B2449CA3D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F81A-44D0-4669-A8BC-6B660A960C9D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D25E-2410-4E46-8EF3-48F260616A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5D0A2-577C-4247-80DF-0F73EFBEFCE6}" type="datetimeFigureOut">
              <a:rPr lang="fr-FR"/>
              <a:pPr>
                <a:defRPr/>
              </a:pPr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 defTabSz="49775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4E971-A0FC-42CC-893A-1826747DB9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375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4" descr="Tables ouvertes Logo 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2700"/>
            <a:ext cx="30988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 5" descr="CG83 lo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nourriture_légumes_1580633_X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25" y="3654558"/>
            <a:ext cx="3296494" cy="219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9525" y="6281738"/>
            <a:ext cx="10688638" cy="403225"/>
          </a:xfrm>
          <a:prstGeom prst="rect">
            <a:avLst/>
          </a:prstGeom>
        </p:spPr>
        <p:txBody>
          <a:bodyPr lIns="99533" tIns="49767" rIns="99533" bIns="49767">
            <a:spAutoFit/>
          </a:bodyPr>
          <a:lstStyle/>
          <a:p>
            <a:pPr algn="ctr"/>
            <a:r>
              <a:rPr lang="fr-FR">
                <a:solidFill>
                  <a:srgbClr val="E46C0A"/>
                </a:solidFill>
                <a:latin typeface="Calibri" pitchFamily="34" charset="0"/>
              </a:rPr>
              <a:t>Collège Romain Blache</a:t>
            </a:r>
            <a:endParaRPr lang="fr-FR">
              <a:latin typeface="Calibri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0" y="2714625"/>
            <a:ext cx="10688638" cy="923925"/>
          </a:xfrm>
        </p:spPr>
        <p:txBody>
          <a:bodyPr rtlCol="0">
            <a:normAutofit/>
          </a:bodyPr>
          <a:lstStyle/>
          <a:p>
            <a:pPr defTabSz="497754" eaLnBrk="1" fontAlgn="auto" hangingPunct="1">
              <a:spcAft>
                <a:spcPts val="0"/>
              </a:spcAft>
              <a:defRPr/>
            </a:pPr>
            <a:r>
              <a:rPr lang="fr-FR" sz="3000" dirty="0" smtClean="0">
                <a:solidFill>
                  <a:srgbClr val="E46C0A"/>
                </a:solidFill>
              </a:rPr>
              <a:t>Du 6 au 10 octobre 2014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700" dirty="0">
                <a:solidFill>
                  <a:schemeClr val="accent6">
                    <a:lumMod val="75000"/>
                  </a:schemeClr>
                </a:solidFill>
              </a:rPr>
              <a:t>Venez découvrir le fonctionnement du restaurant scolaire et </a:t>
            </a:r>
            <a:r>
              <a:rPr lang="fr-FR" sz="1700" dirty="0" smtClean="0">
                <a:solidFill>
                  <a:schemeClr val="accent6">
                    <a:lumMod val="75000"/>
                  </a:schemeClr>
                </a:solidFill>
              </a:rPr>
              <a:t>partager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</a:rPr>
              <a:t>le déjeuner </a:t>
            </a:r>
            <a:r>
              <a:rPr lang="fr-FR" sz="1700" dirty="0" smtClean="0">
                <a:solidFill>
                  <a:schemeClr val="accent6">
                    <a:lumMod val="75000"/>
                  </a:schemeClr>
                </a:solidFill>
              </a:rPr>
              <a:t>des élèves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 txBox="1">
            <a:spLocks/>
          </p:cNvSpPr>
          <p:nvPr/>
        </p:nvSpPr>
        <p:spPr bwMode="auto">
          <a:xfrm>
            <a:off x="1000125" y="2520950"/>
            <a:ext cx="93741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33" tIns="49767" rIns="99533" bIns="49767"/>
          <a:lstStyle/>
          <a:p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Capacité d’accueil du réfectoire : 180 élèves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Service : de  11h30 à  13h15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Nombre de demi-pensionnaires : 368      soit 81  % des élèves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140 jours de fonctionnement : les lundis, mardis, jeudis, vendredis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2013-2014 :   plus de 45000 repas servis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2313" y="-28575"/>
            <a:ext cx="7481887" cy="1681163"/>
          </a:xfrm>
          <a:prstGeom prst="rect">
            <a:avLst/>
          </a:prstGeom>
        </p:spPr>
        <p:txBody>
          <a:bodyPr lIns="99533" tIns="49767" rIns="99533" bIns="49767" anchor="ctr"/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  <a:t>Le restaurant scolaire</a:t>
            </a:r>
            <a:endParaRPr lang="fr-FR" sz="3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7" name="Image 15" descr="Tables ouvertes Logo 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6350"/>
            <a:ext cx="18843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 11" descr="CG83 lo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 9" descr="nourriture avocat -pet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1265238"/>
            <a:ext cx="22860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 12" descr="oignon nourriture-pet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3013" y="4924425"/>
            <a:ext cx="21351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068513" y="-28575"/>
            <a:ext cx="7481887" cy="1681163"/>
          </a:xfrm>
          <a:prstGeom prst="rect">
            <a:avLst/>
          </a:prstGeom>
        </p:spPr>
        <p:txBody>
          <a:bodyPr lIns="99533" tIns="49767" rIns="99533" bIns="49767" anchor="ctr"/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  <a:t>Tout est préparé sur place</a:t>
            </a:r>
            <a:b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</a:br>
            <a: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  <a:t>par une équipe professionnelle</a:t>
            </a:r>
            <a:endParaRPr lang="fr-FR" sz="3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00125" y="2184400"/>
            <a:ext cx="9374188" cy="4789488"/>
          </a:xfrm>
          <a:prstGeom prst="rect">
            <a:avLst/>
          </a:prstGeom>
        </p:spPr>
        <p:txBody>
          <a:bodyPr lIns="99533" tIns="49767" rIns="99533" bIns="49767"/>
          <a:lstStyle/>
          <a:p>
            <a:pPr>
              <a:lnSpc>
                <a:spcPts val="2400"/>
              </a:lnSpc>
            </a:pP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6h préparation des repas </a:t>
            </a: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chef de cuisine : Patrice ROUCHE</a:t>
            </a: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second de cuisine : Maria AMATA</a:t>
            </a: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entrées froides et desserts : Mikaël COSIO</a:t>
            </a:r>
          </a:p>
          <a:p>
            <a:pPr>
              <a:lnSpc>
                <a:spcPts val="2400"/>
              </a:lnSpc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8h : Mise en place du réfectoire et grosse plonge </a:t>
            </a: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L’ensemble des personnels de cuisine</a:t>
            </a:r>
          </a:p>
          <a:p>
            <a:pPr>
              <a:lnSpc>
                <a:spcPts val="2400"/>
              </a:lnSpc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De 11h30 à 14h30 </a:t>
            </a:r>
          </a:p>
          <a:p>
            <a:pPr>
              <a:lnSpc>
                <a:spcPts val="2400"/>
              </a:lnSpc>
              <a:buFont typeface="Webdings" pitchFamily="18" charset="2"/>
              <a:buChar char="a"/>
            </a:pP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Déroulement du service : de 11h30 à 13h15</a:t>
            </a: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Plonge : en continu sur le temps d’ouverture du réfectoire</a:t>
            </a:r>
          </a:p>
          <a:p>
            <a:pPr>
              <a:lnSpc>
                <a:spcPts val="2400"/>
              </a:lnSpc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14h à 15h : nettoyage du réfectoire, de la cuisine et de la plonge par la totalité de l’équipe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</p:txBody>
      </p:sp>
      <p:pic>
        <p:nvPicPr>
          <p:cNvPr id="17412" name="Image 9" descr="CG83 lo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 7" descr="brocolis nourriture xpress-pet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513" y="3055938"/>
            <a:ext cx="33702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 10" descr="Tables ouvertes Logo 2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" y="6350"/>
            <a:ext cx="18843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068513" y="-28575"/>
            <a:ext cx="7481887" cy="1681163"/>
          </a:xfrm>
          <a:prstGeom prst="rect">
            <a:avLst/>
          </a:prstGeom>
        </p:spPr>
        <p:txBody>
          <a:bodyPr lIns="99533" tIns="49767" rIns="99533" bIns="49767" anchor="ctr"/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  <a:t>Les menus</a:t>
            </a:r>
            <a:endParaRPr lang="fr-FR" sz="3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00125" y="2520950"/>
            <a:ext cx="9374188" cy="3781425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Elaborés par le chef de cuisine, l’infirmière et l’adjoint-gestionnaire , validés par le principal </a:t>
            </a:r>
            <a:br>
              <a:rPr lang="fr-FR" sz="1700">
                <a:solidFill>
                  <a:srgbClr val="E46C0A"/>
                </a:solidFill>
                <a:latin typeface="Calibri" pitchFamily="34" charset="0"/>
              </a:rPr>
            </a:b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Etablis sur cinq semaines dans le respect du plan alimentaire et du tableau des fréquences</a:t>
            </a:r>
            <a:br>
              <a:rPr lang="fr-FR" sz="1700">
                <a:solidFill>
                  <a:srgbClr val="E46C0A"/>
                </a:solidFill>
                <a:latin typeface="Calibri" pitchFamily="34" charset="0"/>
              </a:rPr>
            </a:br>
            <a:r>
              <a:rPr lang="fr-FR" sz="1500">
                <a:solidFill>
                  <a:srgbClr val="E46C0A"/>
                </a:solidFill>
                <a:latin typeface="Calibri" pitchFamily="34" charset="0"/>
              </a:rPr>
              <a:t>(Décret et arrêté du 30 septembre 2011 sur l’équilibre nutritionnel)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700">
                <a:solidFill>
                  <a:srgbClr val="008000"/>
                </a:solidFill>
                <a:latin typeface="Webdings" pitchFamily="18" charset="2"/>
              </a:rPr>
              <a:t>a</a:t>
            </a: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Ils doivent être variés, équilibrés, goûteux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Ils doivent respecter le « crédit nourriture », c’est-à-dire la part, qui dans le tarif payé par la famille,    </a:t>
            </a:r>
            <a:br>
              <a:rPr lang="fr-FR" sz="1700">
                <a:solidFill>
                  <a:srgbClr val="E46C0A"/>
                </a:solidFill>
                <a:latin typeface="Calibri" pitchFamily="34" charset="0"/>
              </a:rPr>
            </a:b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     est consacrée à la nourriture servie dans l’assiette : en moyenne 1,92 euros (ou 1,86 si 5 jours de </a:t>
            </a:r>
            <a:br>
              <a:rPr lang="fr-FR" sz="1700">
                <a:solidFill>
                  <a:srgbClr val="E46C0A"/>
                </a:solidFill>
                <a:latin typeface="Calibri" pitchFamily="34" charset="0"/>
              </a:rPr>
            </a:br>
            <a:r>
              <a:rPr lang="fr-FR" sz="1700">
                <a:solidFill>
                  <a:srgbClr val="E46C0A"/>
                </a:solidFill>
                <a:latin typeface="Calibri" pitchFamily="34" charset="0"/>
              </a:rPr>
              <a:t>     service)</a:t>
            </a: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endParaRPr lang="fr-FR" sz="1700">
              <a:solidFill>
                <a:srgbClr val="E46C0A"/>
              </a:solidFill>
              <a:latin typeface="Calibri" pitchFamily="34" charset="0"/>
            </a:endParaRPr>
          </a:p>
        </p:txBody>
      </p:sp>
      <p:pic>
        <p:nvPicPr>
          <p:cNvPr id="18436" name="Image 9" descr="CG83 lo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 12" descr="nature nourriture fruit xp -pet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5438775"/>
            <a:ext cx="3886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 7" descr="Tables ouvertes Logo 2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" y="6350"/>
            <a:ext cx="18843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7" descr="fraise nourriture-pet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3155950"/>
            <a:ext cx="27638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068513" y="-28575"/>
            <a:ext cx="7481887" cy="1681163"/>
          </a:xfrm>
          <a:prstGeom prst="rect">
            <a:avLst/>
          </a:prstGeom>
        </p:spPr>
        <p:txBody>
          <a:bodyPr lIns="99533" tIns="49767" rIns="99533" bIns="49767" anchor="ctr"/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  <a:t>L’équilibre nutritionnel, pourquoi ?</a:t>
            </a:r>
            <a:endParaRPr lang="fr-FR" sz="3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00125" y="2520950"/>
            <a:ext cx="9374188" cy="3781425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Augmenter la consommation de fruits, légumes et féculents</a:t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buFont typeface="Webdings" charset="2"/>
              <a:buChar char="a"/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Diminuer les lipides et rééquilibrer la consommation d’acides gras</a:t>
            </a:r>
          </a:p>
          <a:p>
            <a:pPr defTabSz="497754" fontAlgn="auto">
              <a:spcAft>
                <a:spcPts val="0"/>
              </a:spcAft>
              <a:buFont typeface="Webdings" charset="2"/>
              <a:buChar char="a"/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Diminuer la consommation de glucides simples ajoutés</a:t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Augmenter les apports en fer</a:t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Augmenter les apports en calcium</a:t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Veiller aux excès de sel</a:t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… sans jamais oublier la dimension plaisir de la nourriture !</a:t>
            </a:r>
          </a:p>
          <a:p>
            <a:pPr defTabSz="497754" fontAlgn="auto">
              <a:spcAft>
                <a:spcPts val="0"/>
              </a:spcAft>
              <a:buFont typeface="Webdings" charset="2"/>
              <a:buChar char="a"/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61" name="Image 9" descr="CG83 lo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age 10" descr="Tables ouvertes Logo 2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" y="6350"/>
            <a:ext cx="18843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068513" y="-28575"/>
            <a:ext cx="7481887" cy="1681163"/>
          </a:xfrm>
          <a:prstGeom prst="rect">
            <a:avLst/>
          </a:prstGeom>
        </p:spPr>
        <p:txBody>
          <a:bodyPr lIns="99533" tIns="49767" rIns="99533" bIns="49767" anchor="ctr"/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  <a:t>Bien manger au restaurant scolaire</a:t>
            </a:r>
            <a:endParaRPr lang="fr-FR" sz="3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3" name="Image 13" descr="CG83 lo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age 8" descr="nourriture pain xpress-pet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400" y="2462213"/>
            <a:ext cx="30686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000125" y="2520950"/>
            <a:ext cx="9374188" cy="3781425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 repas équilibré comprend :</a:t>
            </a:r>
          </a:p>
          <a:p>
            <a:pPr marL="497754" lvl="1" indent="0"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une crudité (soit l’entrée, soit un fruit en dessert)</a:t>
            </a: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	-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 plat de viande, poisson ou œufs</a:t>
            </a: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	-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une garniture de légumes ou de féculents</a:t>
            </a: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	-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 produit laitier</a:t>
            </a: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- du pain, de l’eau</a:t>
            </a:r>
          </a:p>
          <a:p>
            <a:pPr defTabSz="497754" fontAlgn="auto"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ATTENTION !</a:t>
            </a: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 sel et les sauces (mayonnaise, vinaigrette, ketchup) ne sont pas en libre accès dans le réfectoire</a:t>
            </a:r>
          </a:p>
          <a:p>
            <a:pPr defTabSz="497754" fontAlgn="auto"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 le féculent n’est pas présent en garniture il doit se retrouver en entrée ou en dessert</a:t>
            </a:r>
          </a:p>
          <a:p>
            <a:pPr defTabSz="497754" fontAlgn="auto"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buFont typeface="Webdings" charset="2"/>
              <a:buChar char="a"/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6" name="Image 10" descr="Tables ouvertes Logo 2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" y="6350"/>
            <a:ext cx="18843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068513" y="-28575"/>
            <a:ext cx="7481887" cy="1681163"/>
          </a:xfrm>
          <a:prstGeom prst="rect">
            <a:avLst/>
          </a:prstGeom>
        </p:spPr>
        <p:txBody>
          <a:bodyPr lIns="99533" tIns="49767" rIns="99533" bIns="49767" anchor="ctr"/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3000" dirty="0">
                <a:solidFill>
                  <a:srgbClr val="E46C0A"/>
                </a:solidFill>
                <a:latin typeface="+mj-lt"/>
                <a:ea typeface="+mj-ea"/>
                <a:cs typeface="+mj-cs"/>
              </a:rPr>
              <a:t>Des produits frais, bio, locaux…</a:t>
            </a:r>
            <a:endParaRPr lang="fr-FR" sz="3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38225" y="2520950"/>
            <a:ext cx="9107488" cy="3781425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Les livraisons sont effectuées chaque jour par les fournisseurs retenus dans le cadre du</a:t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groupement d’achats</a:t>
            </a:r>
          </a:p>
          <a:p>
            <a:pPr defTabSz="497754" fontAlgn="auto"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008000"/>
                </a:solidFill>
                <a:latin typeface="Webdings" charset="2"/>
                <a:cs typeface="Webdings" charset="2"/>
              </a:rPr>
              <a:t>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la demande du Conseil Général du Var, des produits de l’agriculture locale, conventionnels ou</a:t>
            </a:r>
            <a:b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bio, sont achetés en circuits courts : kiwis de Hyères, salades de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Roquebrune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fromages du Val…</a:t>
            </a:r>
          </a:p>
          <a:p>
            <a:pPr defTabSz="497754" fontAlgn="auto"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97754" fontAlgn="auto">
              <a:spcAft>
                <a:spcPts val="0"/>
              </a:spcAft>
              <a:buFont typeface="Webdings" charset="2"/>
              <a:buChar char="a"/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8" name="Image 9" descr="CG83 lo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 10" descr="nature nourriture fruit xp -pet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4424363"/>
            <a:ext cx="312261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 7" descr="nature nourriture fruit xp -pet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7113" y="5686425"/>
            <a:ext cx="1154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 12" descr="Tables ouvertes Logo 20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" y="6350"/>
            <a:ext cx="18843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17" descr="Menu_encadre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689225"/>
            <a:ext cx="1018698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Image 6" descr="Menu_bonhom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7288" y="1243013"/>
            <a:ext cx="66770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49263" y="3552825"/>
            <a:ext cx="1619250" cy="2941638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pPr algn="ctr"/>
            <a:r>
              <a:rPr lang="fr-FR" sz="1500">
                <a:solidFill>
                  <a:srgbClr val="008000"/>
                </a:solidFill>
                <a:latin typeface="Calibri" pitchFamily="34" charset="0"/>
              </a:rPr>
              <a:t>LUNDI</a:t>
            </a:r>
          </a:p>
          <a:p>
            <a:endParaRPr lang="fr-FR" sz="15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Salade de fin d’été</a:t>
            </a: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/>
            </a:r>
            <a:br>
              <a:rPr lang="fr-FR" sz="1300">
                <a:solidFill>
                  <a:srgbClr val="E46C0A"/>
                </a:solidFill>
                <a:latin typeface="Calibri" pitchFamily="34" charset="0"/>
              </a:rPr>
            </a:br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Filet de poisson rôti aux aromates</a:t>
            </a: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Ou Filet de poisson sauce citron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Fromage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Compote</a:t>
            </a:r>
          </a:p>
          <a:p>
            <a:endParaRPr lang="fr-FR" sz="15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endParaRPr lang="fr-FR" sz="1500">
              <a:solidFill>
                <a:srgbClr val="E46C0A"/>
              </a:solidFill>
              <a:latin typeface="Calibri" pitchFamily="34" charset="0"/>
            </a:endParaRPr>
          </a:p>
        </p:txBody>
      </p:sp>
      <p:pic>
        <p:nvPicPr>
          <p:cNvPr id="22533" name="Image 14" descr="CG83 lo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6113" y="6759575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2373313" y="3552825"/>
            <a:ext cx="1617662" cy="2941638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pPr algn="ctr"/>
            <a:r>
              <a:rPr lang="fr-FR" sz="1500">
                <a:solidFill>
                  <a:srgbClr val="008000"/>
                </a:solidFill>
                <a:latin typeface="Calibri" pitchFamily="34" charset="0"/>
              </a:rPr>
              <a:t>MARDI</a:t>
            </a:r>
          </a:p>
          <a:p>
            <a:endParaRPr lang="fr-FR" sz="15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Terrine de légumes</a:t>
            </a: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/>
            </a:r>
            <a:br>
              <a:rPr lang="fr-FR" sz="1300">
                <a:solidFill>
                  <a:srgbClr val="E46C0A"/>
                </a:solidFill>
                <a:latin typeface="Calibri" pitchFamily="34" charset="0"/>
              </a:rPr>
            </a:br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Curry d’émincé de bœuf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Légumes Wok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Fromage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Fruit</a:t>
            </a:r>
            <a:endParaRPr lang="fr-FR" sz="1500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6488113" y="3552825"/>
            <a:ext cx="1617662" cy="2941638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pPr algn="ctr"/>
            <a:r>
              <a:rPr lang="fr-FR" sz="1500">
                <a:solidFill>
                  <a:srgbClr val="008000"/>
                </a:solidFill>
                <a:latin typeface="Calibri" pitchFamily="34" charset="0"/>
              </a:rPr>
              <a:t>JEUDI</a:t>
            </a:r>
          </a:p>
          <a:p>
            <a:endParaRPr lang="fr-FR" sz="15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Carottes râpées /chou rouge</a:t>
            </a: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/>
            </a:r>
            <a:br>
              <a:rPr lang="fr-FR" sz="1300">
                <a:solidFill>
                  <a:srgbClr val="E46C0A"/>
                </a:solidFill>
                <a:latin typeface="Calibri" pitchFamily="34" charset="0"/>
              </a:rPr>
            </a:br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Gardianne de taureau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Riz de Camargue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Fromage 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Gâteau</a:t>
            </a:r>
            <a:endParaRPr lang="fr-FR" sz="1500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545513" y="3552825"/>
            <a:ext cx="1617662" cy="2941638"/>
          </a:xfrm>
          <a:prstGeom prst="rect">
            <a:avLst/>
          </a:prstGeom>
        </p:spPr>
        <p:txBody>
          <a:bodyPr lIns="99533" tIns="49767" rIns="99533" bIns="49767">
            <a:normAutofit/>
          </a:bodyPr>
          <a:lstStyle/>
          <a:p>
            <a:pPr algn="ctr"/>
            <a:r>
              <a:rPr lang="fr-FR" sz="1500">
                <a:solidFill>
                  <a:srgbClr val="008000"/>
                </a:solidFill>
                <a:latin typeface="Calibri" pitchFamily="34" charset="0"/>
              </a:rPr>
              <a:t>VENDREDI</a:t>
            </a:r>
          </a:p>
          <a:p>
            <a:endParaRPr lang="fr-FR" sz="15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Salade de verte et petits croûtons</a:t>
            </a: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/>
            </a:r>
            <a:br>
              <a:rPr lang="fr-FR" sz="1300">
                <a:solidFill>
                  <a:srgbClr val="E46C0A"/>
                </a:solidFill>
                <a:latin typeface="Calibri" pitchFamily="34" charset="0"/>
              </a:rPr>
            </a:br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Raviolis de bœuf de St Cyr sauce pistou ou roquefort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Fromage </a:t>
            </a:r>
          </a:p>
          <a:p>
            <a:endParaRPr lang="fr-FR" sz="1300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fr-FR" sz="1300">
                <a:solidFill>
                  <a:srgbClr val="E46C0A"/>
                </a:solidFill>
                <a:latin typeface="Calibri" pitchFamily="34" charset="0"/>
              </a:rPr>
              <a:t>Fruit</a:t>
            </a:r>
          </a:p>
          <a:p>
            <a:endParaRPr lang="fr-FR" sz="1500">
              <a:solidFill>
                <a:srgbClr val="E46C0A"/>
              </a:solidFill>
              <a:latin typeface="Calibri" pitchFamily="34" charset="0"/>
            </a:endParaRPr>
          </a:p>
          <a:p>
            <a:pPr>
              <a:buFont typeface="Webdings" pitchFamily="18" charset="2"/>
              <a:buChar char="a"/>
            </a:pPr>
            <a:endParaRPr lang="fr-FR" sz="1500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54313" y="6178550"/>
            <a:ext cx="973137" cy="879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22539" name="Image 27" descr="nourriture assiette xpress-petit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9575" y="733425"/>
            <a:ext cx="2133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Image 25" descr="nourriture légumes-peti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6178550"/>
            <a:ext cx="2143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itre 1"/>
          <p:cNvSpPr txBox="1">
            <a:spLocks/>
          </p:cNvSpPr>
          <p:nvPr/>
        </p:nvSpPr>
        <p:spPr bwMode="auto">
          <a:xfrm>
            <a:off x="2068513" y="-28575"/>
            <a:ext cx="748188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33" tIns="49767" rIns="99533" bIns="49767" anchor="ctr"/>
          <a:lstStyle/>
          <a:p>
            <a:r>
              <a:rPr lang="fr-FR" sz="3000">
                <a:solidFill>
                  <a:srgbClr val="E46C0A"/>
                </a:solidFill>
                <a:latin typeface="Calibri" pitchFamily="34" charset="0"/>
              </a:rPr>
              <a:t>Menus du 6 au 10 octobre</a:t>
            </a:r>
          </a:p>
        </p:txBody>
      </p:sp>
      <p:pic>
        <p:nvPicPr>
          <p:cNvPr id="22542" name="Image 31" descr="nourriture gateau xpress-peti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1775" y="6178550"/>
            <a:ext cx="1524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Image 16" descr="Tables ouvertes Logo 201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" y="6350"/>
            <a:ext cx="18843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467</Words>
  <Application>Microsoft Macintosh PowerPoint</Application>
  <PresentationFormat>Personnalisé</PresentationFormat>
  <Paragraphs>99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Webdings</vt:lpstr>
      <vt:lpstr>Thème Office</vt:lpstr>
      <vt:lpstr>Du 6 au 10 octobre 2014 Venez découvrir le fonctionnement du restaurant scolaire et partager le déjeuner des élèves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1er au 5 octobre 2012 Venez découvrir le fonctionnement du restaurant scolaire et partagez le déjeuner de votre enfant</dc:title>
  <dc:creator>Sandra</dc:creator>
  <cp:lastModifiedBy>Gest</cp:lastModifiedBy>
  <cp:revision>67</cp:revision>
  <cp:lastPrinted>2012-01-25T10:57:17Z</cp:lastPrinted>
  <dcterms:created xsi:type="dcterms:W3CDTF">2014-08-26T13:42:05Z</dcterms:created>
  <dcterms:modified xsi:type="dcterms:W3CDTF">2014-10-03T10:14:38Z</dcterms:modified>
</cp:coreProperties>
</file>